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79" r:id="rId4"/>
    <p:sldId id="280" r:id="rId5"/>
    <p:sldId id="281" r:id="rId6"/>
    <p:sldId id="320" r:id="rId7"/>
    <p:sldId id="318" r:id="rId8"/>
    <p:sldId id="319" r:id="rId9"/>
    <p:sldId id="322" r:id="rId10"/>
    <p:sldId id="333" r:id="rId11"/>
    <p:sldId id="323" r:id="rId12"/>
    <p:sldId id="324" r:id="rId13"/>
    <p:sldId id="325" r:id="rId14"/>
    <p:sldId id="326" r:id="rId15"/>
    <p:sldId id="327" r:id="rId16"/>
    <p:sldId id="328" r:id="rId17"/>
    <p:sldId id="329" r:id="rId18"/>
    <p:sldId id="331" r:id="rId19"/>
    <p:sldId id="332" r:id="rId20"/>
    <p:sldId id="278" r:id="rId21"/>
    <p:sldId id="283" r:id="rId22"/>
    <p:sldId id="285" r:id="rId23"/>
    <p:sldId id="286" r:id="rId24"/>
    <p:sldId id="287" r:id="rId25"/>
    <p:sldId id="293" r:id="rId26"/>
    <p:sldId id="294" r:id="rId27"/>
    <p:sldId id="313" r:id="rId28"/>
    <p:sldId id="314" r:id="rId29"/>
    <p:sldId id="315" r:id="rId30"/>
    <p:sldId id="330" r:id="rId31"/>
    <p:sldId id="31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84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1" name="Google Shape;36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4" name="Google Shape;564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w="9525" cap="flat" cmpd="thinThick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0739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+Background image">
  <p:cSld name="Title Only+Background image"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>
            <a:spLocks noGrp="1"/>
          </p:cNvSpPr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Medium"/>
              <a:buNone/>
              <a:defRPr sz="3200" b="0" i="0" u="none" strike="noStrike" cap="none">
                <a:solidFill>
                  <a:srgbClr val="FF5000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4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5243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://creativecommons.org/licenses/by-nc-sa/4.0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5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rumalliance.org/community/articles/2013/january/self-organizing-teams-what-and-ho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github.com/wso2/reference-methodolog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elconway.com/law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Organisation</a:t>
            </a:r>
            <a:r>
              <a:rPr lang="en-US" dirty="0"/>
              <a:t>, Governance and Methodology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Programme</a:t>
            </a:r>
          </a:p>
          <a:p>
            <a:r>
              <a:rPr lang="en-US">
                <a:ea typeface="ヒラギノ角ゴ ProN W3" charset="0"/>
                <a:cs typeface="ヒラギノ角ゴ ProN W3" charset="0"/>
              </a:rPr>
              <a:t>December </a:t>
            </a:r>
            <a:r>
              <a:rPr lang="en-US" dirty="0">
                <a:ea typeface="ヒラギノ角ゴ ProN W3" charset="0"/>
                <a:cs typeface="ヒラギノ角ゴ ProN W3" charset="0"/>
              </a:rPr>
              <a:t>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35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0"/>
            <a:ext cx="4840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94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68;p9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17715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473;p91"/>
          <p:cNvPicPr preferRelativeResize="0"/>
          <p:nvPr/>
        </p:nvPicPr>
        <p:blipFill rotWithShape="1">
          <a:blip r:embed="rId2">
            <a:alphaModFix/>
          </a:blip>
          <a:srcRect l="54158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" name="Google Shape;475;p91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5" name="Google Shape;476;p91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6" name="Google Shape;477;p91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7" name="Google Shape;478;p91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" name="Google Shape;479;p91"/>
          <p:cNvCxnSpPr/>
          <p:nvPr/>
        </p:nvCxnSpPr>
        <p:spPr>
          <a:xfrm rot="10800000" flipH="1">
            <a:off x="6280032" y="3812580"/>
            <a:ext cx="229200" cy="12534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" name="Google Shape;480;p91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" name="Google Shape;481;p91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1		Step 1		Step 1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2		Step 2		Step 2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…		…		…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Step n		Step p		Step q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1" name="Google Shape;482;p91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sng" strike="noStrike" cap="none" dirty="0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SGMM</a:t>
            </a:r>
            <a:endParaRPr sz="1000" b="0" i="0" u="sng" strike="noStrike" cap="none" dirty="0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" name="Google Shape;483;p91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Planning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Assessment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" name="Google Shape;484;p91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Capabilities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Heat Map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4" name="Google Shape;485;p91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Transition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Plan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5" name="Google Shape;486;p91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434343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Assets</a:t>
            </a:r>
            <a:endParaRPr sz="1000" b="0" i="0" u="none" strike="noStrike" cap="none">
              <a:solidFill>
                <a:srgbClr val="434343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6" name="Google Shape;487;p91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Techniques, Checklist, Guidance, Examples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" name="Google Shape;488;p91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Governance Process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Models</a:t>
            </a:r>
            <a:endParaRPr sz="900" b="0" i="0" u="none" strike="noStrike" cap="none">
              <a:solidFill>
                <a:srgbClr val="000000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48" name="Google Shape;474;p91"/>
          <p:cNvSpPr txBox="1">
            <a:spLocks noGrp="1"/>
          </p:cNvSpPr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  Complex processes interrupt flow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1625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38;p95"/>
          <p:cNvSpPr txBox="1">
            <a:spLocks/>
          </p:cNvSpPr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SzPts val="1800"/>
              <a:buFont typeface="Arial"/>
              <a:buNone/>
            </a:pPr>
            <a:r>
              <a:rPr lang="en" sz="1800" b="1">
                <a:latin typeface="Quicksand Regular"/>
                <a:cs typeface="Quicksand Regular"/>
              </a:rPr>
              <a:t>The best architectures, requirements, and designs emerge from self-organizing teams.</a:t>
            </a:r>
            <a:endParaRPr lang="en" b="1" dirty="0">
              <a:latin typeface="Quicksand Regular"/>
              <a:cs typeface="Quicksand Regular"/>
            </a:endParaRPr>
          </a:p>
        </p:txBody>
      </p:sp>
      <p:sp>
        <p:nvSpPr>
          <p:cNvPr id="4" name="Google Shape;540;p95"/>
          <p:cNvSpPr txBox="1">
            <a:spLocks/>
          </p:cNvSpPr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Quicksand Regular"/>
                <a:cs typeface="Quicksand Regular"/>
              </a:rPr>
              <a:t>Agile processes promote sustainable development. The sponsors, developers, and users should be able to maintain a constant pace indefinitely.</a:t>
            </a:r>
            <a:endParaRPr lang="en">
              <a:latin typeface="Quicksand Regular"/>
              <a:cs typeface="Quicksand Regular"/>
            </a:endParaRPr>
          </a:p>
        </p:txBody>
      </p:sp>
      <p:sp>
        <p:nvSpPr>
          <p:cNvPr id="5" name="Google Shape;541;p95"/>
          <p:cNvSpPr txBox="1">
            <a:spLocks/>
          </p:cNvSpPr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Montserra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0"/>
              </a:spcBef>
              <a:buSzPts val="1800"/>
              <a:buFont typeface="Arial"/>
              <a:buNone/>
            </a:pPr>
            <a:r>
              <a:rPr lang="en" sz="1800">
                <a:latin typeface="Quicksand Regular"/>
                <a:cs typeface="Quicksand Regular"/>
              </a:rPr>
              <a:t>Deliver working software frequently with a preference to the shorter timescale.</a:t>
            </a:r>
            <a:endParaRPr lang="en">
              <a:latin typeface="Quicksand Regular"/>
              <a:cs typeface="Quicksand Regular"/>
            </a:endParaRPr>
          </a:p>
        </p:txBody>
      </p:sp>
      <p:sp>
        <p:nvSpPr>
          <p:cNvPr id="6" name="Google Shape;539;p9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spcFirstLastPara="1" wrap="square" lIns="548625" tIns="91425" rIns="91425" bIns="18287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>
                <a:solidFill>
                  <a:srgbClr val="FFFFFF"/>
                </a:solidFill>
              </a:rPr>
              <a:t>The Agile Manifesto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435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8"/>
          <p:cNvSpPr txBox="1">
            <a:spLocks noGrp="1"/>
          </p:cNvSpPr>
          <p:nvPr>
            <p:ph type="body" idx="1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800" dirty="0">
                <a:solidFill>
                  <a:srgbClr val="333333"/>
                </a:solidFill>
              </a:rPr>
              <a:t>A team which:</a:t>
            </a:r>
            <a:endParaRPr lang="en-US" sz="2800" dirty="0">
              <a:solidFill>
                <a:srgbClr val="333333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Manages its own work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Pulls work 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Doesn’t require “command and control”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Communicates effectively with each other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Is not afraid to ask questions</a:t>
            </a:r>
          </a:p>
          <a:p>
            <a:pPr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-US" sz="2400" dirty="0">
                <a:solidFill>
                  <a:srgbClr val="333333"/>
                </a:solidFill>
              </a:rPr>
              <a:t>Continuously evolves skills and capabilities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150" dirty="0">
              <a:solidFill>
                <a:srgbClr val="333333"/>
              </a:solidFill>
            </a:endParaRPr>
          </a:p>
        </p:txBody>
      </p:sp>
      <p:sp>
        <p:nvSpPr>
          <p:cNvPr id="567" name="Google Shape;567;p98"/>
          <p:cNvSpPr txBox="1">
            <a:spLocks noGrp="1"/>
          </p:cNvSpPr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What is a “self-organizing” team?</a:t>
            </a:r>
            <a:endParaRPr/>
          </a:p>
        </p:txBody>
      </p:sp>
      <p:sp>
        <p:nvSpPr>
          <p:cNvPr id="568" name="Google Shape;568;p9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sng" strike="noStrike" cap="non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lang="en" sz="1100" b="0" i="0" u="none" strike="noStrike" cap="non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sz="1100" b="0" i="0" u="none" strike="noStrike" cap="non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474076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 Organizing Teams</a:t>
            </a:r>
          </a:p>
        </p:txBody>
      </p:sp>
      <p:pic>
        <p:nvPicPr>
          <p:cNvPr id="4" name="Google Shape;574;p9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4401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81;p10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15134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95;p10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6714" y="4259982"/>
            <a:ext cx="2542323" cy="196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21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Reference Methodology</a:t>
            </a:r>
            <a:br>
              <a:rPr lang="en-US" dirty="0"/>
            </a:br>
            <a:r>
              <a:rPr lang="en-US" sz="1800" dirty="0">
                <a:hlinkClick r:id="rId2"/>
              </a:rPr>
              <a:t>https://github.com/wso2/reference-methodology</a:t>
            </a:r>
            <a:r>
              <a:rPr lang="en-US" sz="1800" dirty="0"/>
              <a:t> </a:t>
            </a:r>
            <a:endParaRPr lang="en-US" dirty="0"/>
          </a:p>
        </p:txBody>
      </p:sp>
      <p:pic>
        <p:nvPicPr>
          <p:cNvPr id="4" name="Google Shape;842;p1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7050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Conway’s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Any organization that designs a system will inevitably produce a design whose structure is a copy of the organization’s communication structure. </a:t>
            </a:r>
          </a:p>
          <a:p>
            <a:pPr marL="0" indent="0">
              <a:buNone/>
            </a:pPr>
            <a:r>
              <a:rPr lang="en-US" dirty="0"/>
              <a:t>		Melvin Conway,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i="1" dirty="0"/>
              <a:t>How Do Committees Invent?</a:t>
            </a:r>
            <a:r>
              <a:rPr lang="en-US" dirty="0"/>
              <a:t>, 			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Datamation</a:t>
            </a:r>
            <a:r>
              <a:rPr lang="en-US" dirty="0"/>
              <a:t> Apr 1968,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hlinkClick r:id="rId2"/>
              </a:rPr>
              <a:t>http://www.melconway.com/law/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Popularized and named by Fred Brooks in </a:t>
            </a:r>
          </a:p>
          <a:p>
            <a:pPr lvl="1"/>
            <a:r>
              <a:rPr lang="en-US" i="1" dirty="0"/>
              <a:t>The Mythical Man-Month</a:t>
            </a:r>
          </a:p>
          <a:p>
            <a:r>
              <a:rPr lang="en-US" dirty="0"/>
              <a:t>Eric Raymond: </a:t>
            </a:r>
          </a:p>
          <a:p>
            <a:pPr lvl="1"/>
            <a:r>
              <a:rPr lang="en-US" dirty="0"/>
              <a:t>“If you have four groups working on a compiler, you’ll get a 4-pass compiler.”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34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Development Lifecycle</a:t>
            </a:r>
          </a:p>
          <a:p>
            <a:r>
              <a:rPr lang="en-US" dirty="0"/>
              <a:t>Registries</a:t>
            </a:r>
          </a:p>
          <a:p>
            <a:r>
              <a:rPr lang="en-US" dirty="0"/>
              <a:t>Design Governance</a:t>
            </a:r>
          </a:p>
          <a:p>
            <a:r>
              <a:rPr lang="en-US" dirty="0"/>
              <a:t>Runtime Governance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949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08" y="293043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Software Development Lifecycle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359" y="1324303"/>
            <a:ext cx="4830945" cy="466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6970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954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Not that </a:t>
            </a:r>
            <a:br>
              <a:rPr lang="en-US" dirty="0"/>
            </a:br>
            <a:r>
              <a:rPr lang="en-US" dirty="0"/>
              <a:t>simple!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636" y="251367"/>
            <a:ext cx="3070398" cy="549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60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i="1" dirty="0"/>
              <a:t>Visions, objectives, business case, funding model </a:t>
            </a:r>
          </a:p>
          <a:p>
            <a:pPr lvl="1"/>
            <a:r>
              <a:rPr lang="en-US" dirty="0"/>
              <a:t>Why are we doing this? How will we pay for it?</a:t>
            </a:r>
          </a:p>
          <a:p>
            <a:pPr lvl="1"/>
            <a:r>
              <a:rPr lang="en-US" i="1" dirty="0"/>
              <a:t>Reference architecture</a:t>
            </a:r>
            <a:br>
              <a:rPr lang="en-US" i="1" dirty="0"/>
            </a:br>
            <a:r>
              <a:rPr lang="en-US" dirty="0"/>
              <a:t>Fundamental decisions: preferred technology, message exchange patterns, </a:t>
            </a:r>
            <a:r>
              <a:rPr lang="en-US" dirty="0" err="1"/>
              <a:t>metamodel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r>
              <a:rPr lang="en-US" i="1" dirty="0"/>
              <a:t>Rules and responsibilities</a:t>
            </a:r>
          </a:p>
          <a:p>
            <a:pPr lvl="1"/>
            <a:r>
              <a:rPr lang="en-US" dirty="0"/>
              <a:t>who drives and cares about issues </a:t>
            </a:r>
          </a:p>
          <a:p>
            <a:r>
              <a:rPr lang="en-US" i="1" dirty="0"/>
              <a:t>Policies, standards, formats, processes, lifecycles</a:t>
            </a:r>
          </a:p>
          <a:p>
            <a:pPr lvl="1"/>
            <a:r>
              <a:rPr lang="en-US" dirty="0"/>
              <a:t>decide and document, in standard notations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268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Governance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i="1" dirty="0"/>
              <a:t>Documentation</a:t>
            </a:r>
          </a:p>
          <a:p>
            <a:pPr lvl="1"/>
            <a:r>
              <a:rPr lang="en-US" dirty="0"/>
              <a:t>important for transparency; promotes non-technical issues </a:t>
            </a:r>
          </a:p>
          <a:p>
            <a:r>
              <a:rPr lang="en-US" i="1" dirty="0"/>
              <a:t>Service management</a:t>
            </a:r>
          </a:p>
          <a:p>
            <a:pPr lvl="1"/>
            <a:r>
              <a:rPr lang="en-US" dirty="0"/>
              <a:t>repositories and registries for services and contracts </a:t>
            </a:r>
          </a:p>
          <a:p>
            <a:r>
              <a:rPr lang="en-US" i="1" dirty="0"/>
              <a:t>Monitoring</a:t>
            </a:r>
          </a:p>
          <a:p>
            <a:pPr lvl="1"/>
            <a:r>
              <a:rPr lang="en-US" dirty="0"/>
              <a:t>conformance to policies, meeting SLAs, preparing for withdrawal </a:t>
            </a:r>
          </a:p>
          <a:p>
            <a:r>
              <a:rPr lang="en-US" i="1" dirty="0"/>
              <a:t>Change and configuration management </a:t>
            </a:r>
          </a:p>
          <a:p>
            <a:pPr lvl="1"/>
            <a:r>
              <a:rPr lang="en-US" dirty="0"/>
              <a:t>Code lifecycle, </a:t>
            </a:r>
            <a:r>
              <a:rPr lang="en-US" dirty="0" err="1"/>
              <a:t>DevOps</a:t>
            </a:r>
            <a:r>
              <a:rPr lang="en-US" dirty="0"/>
              <a:t>, SOA, the intersection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1262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Establishing SOA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i="1" dirty="0"/>
              <a:t>Developer-driven, grass-roots</a:t>
            </a:r>
          </a:p>
          <a:p>
            <a:pPr lvl="1"/>
            <a:r>
              <a:rPr lang="en-US" dirty="0"/>
              <a:t>leads to technological experience; likely to be uncoordinated </a:t>
            </a:r>
          </a:p>
          <a:p>
            <a:r>
              <a:rPr lang="en-US" i="1" dirty="0"/>
              <a:t>Business-driven</a:t>
            </a:r>
          </a:p>
          <a:p>
            <a:pPr lvl="1"/>
            <a:r>
              <a:rPr lang="en-US" dirty="0"/>
              <a:t>proof of concept helps adoption; limited benefit from early projects </a:t>
            </a:r>
          </a:p>
          <a:p>
            <a:r>
              <a:rPr lang="en-US" i="1" dirty="0"/>
              <a:t>IT-driven</a:t>
            </a:r>
          </a:p>
          <a:p>
            <a:pPr lvl="1"/>
            <a:r>
              <a:rPr lang="en-US" dirty="0"/>
              <a:t>effective for infrastructure; focus on technical aspects </a:t>
            </a:r>
          </a:p>
          <a:p>
            <a:r>
              <a:rPr lang="en-US" i="1" dirty="0"/>
              <a:t>Management-driven</a:t>
            </a:r>
          </a:p>
          <a:p>
            <a:pPr lvl="1"/>
            <a:r>
              <a:rPr lang="en-US" dirty="0"/>
              <a:t>top-down coordinated, driven by business priorities; expensive, disruptive, risky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608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Registry, </a:t>
            </a:r>
            <a:r>
              <a:rPr lang="en-US" dirty="0" err="1"/>
              <a:t>DevOps</a:t>
            </a:r>
            <a:r>
              <a:rPr lang="en-US" dirty="0"/>
              <a:t>, SCM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Want a holistic flow between:</a:t>
            </a:r>
          </a:p>
          <a:p>
            <a:pPr lvl="1"/>
            <a:r>
              <a:rPr lang="en-US" dirty="0"/>
              <a:t>The Source Code Management (CVS, SVN, </a:t>
            </a:r>
            <a:r>
              <a:rPr lang="en-US" dirty="0" err="1"/>
              <a:t>Git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 build and test environment</a:t>
            </a:r>
          </a:p>
          <a:p>
            <a:pPr lvl="2"/>
            <a:r>
              <a:rPr lang="en-US" dirty="0"/>
              <a:t>Hudson, Jenkins, Bamboo</a:t>
            </a:r>
          </a:p>
          <a:p>
            <a:pPr lvl="2"/>
            <a:r>
              <a:rPr lang="en-US" dirty="0"/>
              <a:t>Selenium, </a:t>
            </a:r>
            <a:r>
              <a:rPr lang="en-US" dirty="0" err="1"/>
              <a:t>JUnit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The production management process</a:t>
            </a:r>
          </a:p>
          <a:p>
            <a:pPr lvl="2"/>
            <a:r>
              <a:rPr lang="en-US" dirty="0" err="1"/>
              <a:t>DevOps</a:t>
            </a:r>
            <a:r>
              <a:rPr lang="en-US" dirty="0"/>
              <a:t>, Puppet, Chef</a:t>
            </a:r>
          </a:p>
          <a:p>
            <a:pPr lvl="1"/>
            <a:r>
              <a:rPr lang="en-US" dirty="0"/>
              <a:t>The design time registry</a:t>
            </a:r>
          </a:p>
          <a:p>
            <a:pPr lvl="2"/>
            <a:r>
              <a:rPr lang="en-US" dirty="0"/>
              <a:t>API Management</a:t>
            </a:r>
          </a:p>
          <a:p>
            <a:pPr lvl="1"/>
            <a:r>
              <a:rPr lang="en-US" dirty="0"/>
              <a:t>The runtime registry</a:t>
            </a:r>
          </a:p>
          <a:p>
            <a:pPr lvl="2"/>
            <a:r>
              <a:rPr lang="en-US" dirty="0"/>
              <a:t>Consul, </a:t>
            </a:r>
            <a:r>
              <a:rPr lang="en-US" dirty="0" err="1"/>
              <a:t>etcd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886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Governance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Discovery</a:t>
            </a:r>
          </a:p>
          <a:p>
            <a:pPr lvl="1"/>
            <a:r>
              <a:rPr lang="en-US" dirty="0"/>
              <a:t>Finding services at runtime</a:t>
            </a:r>
          </a:p>
          <a:p>
            <a:r>
              <a:rPr lang="en-US" dirty="0"/>
              <a:t>Managing SLAs</a:t>
            </a:r>
          </a:p>
          <a:p>
            <a:pPr lvl="1"/>
            <a:r>
              <a:rPr lang="en-US" dirty="0"/>
              <a:t>Service Mesh, Blue-Green, Canary</a:t>
            </a:r>
          </a:p>
          <a:p>
            <a:r>
              <a:rPr lang="en-US" dirty="0"/>
              <a:t>Correlation and Tracing</a:t>
            </a:r>
          </a:p>
          <a:p>
            <a:pPr lvl="1"/>
            <a:r>
              <a:rPr lang="en-US" dirty="0" err="1"/>
              <a:t>Zipkin</a:t>
            </a:r>
            <a:r>
              <a:rPr lang="en-US" dirty="0"/>
              <a:t>, Jaeger</a:t>
            </a:r>
          </a:p>
          <a:p>
            <a:r>
              <a:rPr lang="en-US" dirty="0" err="1"/>
              <a:t>Observability</a:t>
            </a:r>
            <a:endParaRPr lang="en-US" dirty="0"/>
          </a:p>
          <a:p>
            <a:pPr lvl="1"/>
            <a:r>
              <a:rPr lang="en-US" dirty="0"/>
              <a:t>Log management, Monitoring, Metrics</a:t>
            </a:r>
          </a:p>
          <a:p>
            <a:r>
              <a:rPr lang="en-US" dirty="0"/>
              <a:t>Acting on situations</a:t>
            </a:r>
          </a:p>
          <a:p>
            <a:pPr lvl="1"/>
            <a:r>
              <a:rPr lang="en-US" dirty="0"/>
              <a:t>Autonomous management</a:t>
            </a:r>
          </a:p>
        </p:txBody>
      </p:sp>
    </p:spTree>
    <p:extLst>
      <p:ext uri="{BB962C8B-B14F-4D97-AF65-F5344CB8AC3E}">
        <p14:creationId xmlns:p14="http://schemas.microsoft.com/office/powerpoint/2010/main" val="2632832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2179"/>
            <a:ext cx="9144000" cy="26858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982" y="348605"/>
            <a:ext cx="5632741" cy="381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131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/ Metrics</a:t>
            </a:r>
          </a:p>
        </p:txBody>
      </p:sp>
      <p:pic>
        <p:nvPicPr>
          <p:cNvPr id="4" name="Google Shape;372;p6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7769" y="1417638"/>
            <a:ext cx="7811488" cy="4390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92493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</a:t>
            </a:r>
          </a:p>
        </p:txBody>
      </p:sp>
      <p:pic>
        <p:nvPicPr>
          <p:cNvPr id="4" name="Google Shape;366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9835" y="1417637"/>
            <a:ext cx="7431980" cy="4437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5515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SOA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31" y="1417638"/>
            <a:ext cx="6917691" cy="441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6829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“Shift to the Left”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Start each project with:</a:t>
            </a:r>
          </a:p>
          <a:p>
            <a:pPr lvl="1"/>
            <a:r>
              <a:rPr lang="en-US" dirty="0" err="1"/>
              <a:t>Git</a:t>
            </a:r>
            <a:r>
              <a:rPr lang="en-US" dirty="0"/>
              <a:t> / SCM</a:t>
            </a:r>
          </a:p>
          <a:p>
            <a:pPr lvl="1"/>
            <a:r>
              <a:rPr lang="en-US" dirty="0"/>
              <a:t>Build / Test</a:t>
            </a:r>
          </a:p>
          <a:p>
            <a:pPr lvl="1"/>
            <a:r>
              <a:rPr lang="en-US" dirty="0" err="1"/>
              <a:t>DevOps</a:t>
            </a:r>
            <a:endParaRPr lang="en-US" dirty="0"/>
          </a:p>
          <a:p>
            <a:pPr lvl="1"/>
            <a:r>
              <a:rPr lang="en-US" dirty="0"/>
              <a:t>Cloud Orchestration</a:t>
            </a:r>
          </a:p>
          <a:p>
            <a:pPr lvl="1"/>
            <a:r>
              <a:rPr lang="en-US" dirty="0" err="1"/>
              <a:t>Observability</a:t>
            </a:r>
            <a:endParaRPr lang="en-US" dirty="0"/>
          </a:p>
          <a:p>
            <a:pPr lvl="1"/>
            <a:r>
              <a:rPr lang="en-US" dirty="0" err="1"/>
              <a:t>GitOps</a:t>
            </a:r>
            <a:endParaRPr lang="en-US" dirty="0"/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Then start writing code</a:t>
            </a:r>
            <a:r>
              <a:rPr lang="mr-I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437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1533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SOA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8" y="1254136"/>
            <a:ext cx="9144000" cy="482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170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SOA has an impact on organization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Refactoring of fiefdoms: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backend departments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cross-domain departments </a:t>
            </a:r>
            <a:r>
              <a:rPr lang="en-US" b="1" dirty="0"/>
              <a:t>– </a:t>
            </a:r>
            <a:r>
              <a:rPr lang="en-US" dirty="0"/>
              <a:t>frontend departments</a:t>
            </a:r>
            <a:br>
              <a:rPr lang="en-US" dirty="0"/>
            </a:br>
            <a:r>
              <a:rPr lang="en-US" b="1" dirty="0"/>
              <a:t>– </a:t>
            </a:r>
            <a:r>
              <a:rPr lang="en-US" dirty="0"/>
              <a:t>“solutions managers” </a:t>
            </a:r>
          </a:p>
          <a:p>
            <a:r>
              <a:rPr lang="en-US" dirty="0"/>
              <a:t>Requires collaboration and trust </a:t>
            </a:r>
          </a:p>
          <a:p>
            <a:r>
              <a:rPr lang="en-US" dirty="0"/>
              <a:t>May change the funding model</a:t>
            </a:r>
          </a:p>
          <a:p>
            <a:pPr lvl="1"/>
            <a:r>
              <a:rPr lang="en-US" dirty="0"/>
              <a:t>That will pull in resistance</a:t>
            </a:r>
          </a:p>
        </p:txBody>
      </p:sp>
    </p:spTree>
    <p:extLst>
      <p:ext uri="{BB962C8B-B14F-4D97-AF65-F5344CB8AC3E}">
        <p14:creationId xmlns:p14="http://schemas.microsoft.com/office/powerpoint/2010/main" val="251866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301;p81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5" name="Google Shape;302;p8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303;p8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86666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2175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368;p8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Quicksand Regular"/>
                <a:cs typeface="Quicksand Regular"/>
              </a:rPr>
              <a:t>Developer Flow</a:t>
            </a:r>
          </a:p>
        </p:txBody>
      </p:sp>
    </p:spTree>
    <p:extLst>
      <p:ext uri="{BB962C8B-B14F-4D97-AF65-F5344CB8AC3E}">
        <p14:creationId xmlns:p14="http://schemas.microsoft.com/office/powerpoint/2010/main" val="398806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0" name="Google Shape;380;p88"/>
          <p:cNvPicPr preferRelativeResize="0"/>
          <p:nvPr/>
        </p:nvPicPr>
        <p:blipFill rotWithShape="1">
          <a:blip r:embed="rId3">
            <a:alphaModFix/>
          </a:blip>
          <a:srcRect l="15439" r="14881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88"/>
          <p:cNvSpPr txBox="1">
            <a:spLocks noGrp="1"/>
          </p:cNvSpPr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705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The wrong organization interrupts flow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698780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1679</TotalTime>
  <Words>465</Words>
  <Application>Microsoft Macintosh PowerPoint</Application>
  <PresentationFormat>On-screen Show (4:3)</PresentationFormat>
  <Paragraphs>131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Montserrat</vt:lpstr>
      <vt:lpstr>Quicksand</vt:lpstr>
      <vt:lpstr>Quicksand Medium</vt:lpstr>
      <vt:lpstr>Quicksand Regular</vt:lpstr>
      <vt:lpstr>Office Theme</vt:lpstr>
      <vt:lpstr>Organisation, Governance and Methodology</vt:lpstr>
      <vt:lpstr>Contents</vt:lpstr>
      <vt:lpstr>Before SOA</vt:lpstr>
      <vt:lpstr>With SOA</vt:lpstr>
      <vt:lpstr>SOA has an impact on organization</vt:lpstr>
      <vt:lpstr>PowerPoint Presentation</vt:lpstr>
      <vt:lpstr>PowerPoint Presentation</vt:lpstr>
      <vt:lpstr>PowerPoint Presentation</vt:lpstr>
      <vt:lpstr>The wrong organization interrupts flow</vt:lpstr>
      <vt:lpstr>PowerPoint Presentation</vt:lpstr>
      <vt:lpstr>PowerPoint Presentation</vt:lpstr>
      <vt:lpstr>  Complex processes interrupt flow</vt:lpstr>
      <vt:lpstr>The Agile Manifesto</vt:lpstr>
      <vt:lpstr>What is a “self-organizing” team?</vt:lpstr>
      <vt:lpstr>Self Organizing Teams</vt:lpstr>
      <vt:lpstr>PowerPoint Presentation</vt:lpstr>
      <vt:lpstr>PowerPoint Presentation</vt:lpstr>
      <vt:lpstr>Reference Methodology https://github.com/wso2/reference-methodology </vt:lpstr>
      <vt:lpstr>Conway’s Law</vt:lpstr>
      <vt:lpstr>Software Development Lifecycle</vt:lpstr>
      <vt:lpstr>Not that  simple! </vt:lpstr>
      <vt:lpstr>High level governance</vt:lpstr>
      <vt:lpstr>Technical Governance</vt:lpstr>
      <vt:lpstr>Establishing SOA</vt:lpstr>
      <vt:lpstr>Registry, DevOps, SCM</vt:lpstr>
      <vt:lpstr>Runtime Governance</vt:lpstr>
      <vt:lpstr>PowerPoint Presentation</vt:lpstr>
      <vt:lpstr>Monitoring / Metrics</vt:lpstr>
      <vt:lpstr>Tracing</vt:lpstr>
      <vt:lpstr>“Shift to the Left”</vt:lpstr>
      <vt:lpstr>Questions?</vt:lpstr>
    </vt:vector>
  </TitlesOfParts>
  <Company>WSO2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323</cp:revision>
  <dcterms:created xsi:type="dcterms:W3CDTF">2012-03-07T10:41:54Z</dcterms:created>
  <dcterms:modified xsi:type="dcterms:W3CDTF">2019-11-17T19:55:00Z</dcterms:modified>
</cp:coreProperties>
</file>

<file path=docProps/thumbnail.jpeg>
</file>